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Raleway Medium" charset="1" panose="00000000000000000000"/>
      <p:regular r:id="rId26"/>
    </p:embeddedFont>
    <p:embeddedFont>
      <p:font typeface="Raleway Semi-Bold" charset="1" panose="00000000000000000000"/>
      <p:regular r:id="rId27"/>
    </p:embeddedFont>
    <p:embeddedFont>
      <p:font typeface="Raleway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200" y="3052709"/>
            <a:ext cx="8380612" cy="3505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999"/>
              </a:lnSpc>
            </a:pPr>
            <a:r>
              <a:rPr lang="en-US" sz="9999" spc="-459">
                <a:solidFill>
                  <a:srgbClr val="00694C"/>
                </a:solidFill>
                <a:latin typeface="Raleway Medium"/>
              </a:rPr>
              <a:t>Projeto de Avaliação de 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6611167"/>
            <a:ext cx="917950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Medições em Redes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8877297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TRATAMENTO DE INCERTEZAS 2024.1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RODRIGO BARROSO RODRIGUES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5022" y="4140106"/>
            <a:ext cx="8556621" cy="5504760"/>
          </a:xfrm>
          <a:custGeom>
            <a:avLst/>
            <a:gdLst/>
            <a:ahLst/>
            <a:cxnLst/>
            <a:rect r="r" b="b" t="t" l="l"/>
            <a:pathLst>
              <a:path h="5504760" w="8556621">
                <a:moveTo>
                  <a:pt x="0" y="0"/>
                </a:moveTo>
                <a:lnTo>
                  <a:pt x="8556621" y="0"/>
                </a:lnTo>
                <a:lnTo>
                  <a:pt x="8556621" y="5504760"/>
                </a:lnTo>
                <a:lnTo>
                  <a:pt x="0" y="550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11457" y="4140106"/>
            <a:ext cx="8556621" cy="5504760"/>
          </a:xfrm>
          <a:custGeom>
            <a:avLst/>
            <a:gdLst/>
            <a:ahLst/>
            <a:cxnLst/>
            <a:rect r="r" b="b" t="t" l="l"/>
            <a:pathLst>
              <a:path h="5504760" w="8556621">
                <a:moveTo>
                  <a:pt x="0" y="0"/>
                </a:moveTo>
                <a:lnTo>
                  <a:pt x="8556621" y="0"/>
                </a:lnTo>
                <a:lnTo>
                  <a:pt x="8556621" y="5504760"/>
                </a:lnTo>
                <a:lnTo>
                  <a:pt x="0" y="5504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096" y="450651"/>
            <a:ext cx="15245808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 Medium"/>
              </a:rPr>
              <a:t>Decomposição da série temporal de Throughput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7437" y="2526677"/>
            <a:ext cx="1285312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694C"/>
                </a:solidFill>
                <a:latin typeface="Raleway Bold"/>
              </a:rPr>
              <a:t>Nas visões sobre a série de Throughput, podemos observar que ambos os métodos foram ainda mais similares, tendo a sazonalidade idêntica para ambos. Além disso, as tendências também seguem em linha, em queda, assim como na retransmissão de pacotes.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6180" y="529660"/>
            <a:ext cx="13515640" cy="188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199"/>
              </a:lnSpc>
            </a:pPr>
            <a:r>
              <a:rPr lang="en-US" sz="7999" spc="-367">
                <a:solidFill>
                  <a:srgbClr val="00694C"/>
                </a:solidFill>
                <a:latin typeface="Raleway Bold"/>
              </a:rPr>
              <a:t>Aplicação das Funções de Autocorrelação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17437" y="2559643"/>
            <a:ext cx="12853125" cy="788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694C"/>
                </a:solidFill>
                <a:latin typeface="Raleway Semi-Bold"/>
              </a:rPr>
              <a:t>Após também observar que ambas as séries seguem uma tendência e sazonalidade específicas, é possível entender ainda mais que o modelo ARIMA pode ser aplicado e seguir para a terceira etapa, que trata-se de aplicar as funções de autocorrelação (ACF) e autocorrelação parcial (PACF), para poder descobrir quais valores p e q fazem mais sentido para cada série temporal.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694C"/>
                </a:solidFill>
                <a:latin typeface="Raleway Semi-Bold"/>
              </a:rPr>
              <a:t>O valor p em questão, é a ordem autorregressiva, ela representa o número de termos autoregressivos usados no modelo, em outras palavras, se p = 2, o modelo ARIMA utiliza os dois valores anteriores da série temporal para prever o valor atual.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694C"/>
                </a:solidFill>
                <a:latin typeface="Raleway Semi-Bold"/>
              </a:rPr>
              <a:t>O valor p é o primeiro valor a sair do intervalo de confiança da função PACF.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694C"/>
                </a:solidFill>
                <a:latin typeface="Raleway Semi-Bold"/>
              </a:rPr>
              <a:t>O valor q em questão, é a ordem da média móvel, ela representa o número de termos de erro (ruído) passados incluídos no modelo, em outras palavras, se q = 1, o modelo ARIMA utiliza usa o erro imediatamente anterior para ajustar a previsão do valor atual.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694C"/>
                </a:solidFill>
                <a:latin typeface="Raleway Semi-Bold"/>
              </a:rPr>
              <a:t>O valor q é o primeiro valor a sair do intervalo de confiança da função ACF.</a:t>
            </a:r>
          </a:p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57450" y="4122662"/>
            <a:ext cx="8517969" cy="4258984"/>
          </a:xfrm>
          <a:custGeom>
            <a:avLst/>
            <a:gdLst/>
            <a:ahLst/>
            <a:cxnLst/>
            <a:rect r="r" b="b" t="t" l="l"/>
            <a:pathLst>
              <a:path h="4258984" w="8517969">
                <a:moveTo>
                  <a:pt x="0" y="0"/>
                </a:moveTo>
                <a:lnTo>
                  <a:pt x="8517969" y="0"/>
                </a:lnTo>
                <a:lnTo>
                  <a:pt x="8517969" y="4258985"/>
                </a:lnTo>
                <a:lnTo>
                  <a:pt x="0" y="4258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24273" y="4122662"/>
            <a:ext cx="8517969" cy="4258984"/>
          </a:xfrm>
          <a:custGeom>
            <a:avLst/>
            <a:gdLst/>
            <a:ahLst/>
            <a:cxnLst/>
            <a:rect r="r" b="b" t="t" l="l"/>
            <a:pathLst>
              <a:path h="4258984" w="8517969">
                <a:moveTo>
                  <a:pt x="0" y="0"/>
                </a:moveTo>
                <a:lnTo>
                  <a:pt x="8517969" y="0"/>
                </a:lnTo>
                <a:lnTo>
                  <a:pt x="8517969" y="4258985"/>
                </a:lnTo>
                <a:lnTo>
                  <a:pt x="0" y="4258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096" y="785144"/>
            <a:ext cx="15245808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Aplicação das funções de autocorrelação na série temporal de Retransmissão de Dados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7437" y="2526677"/>
            <a:ext cx="1285312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694C"/>
                </a:solidFill>
                <a:latin typeface="Raleway Bold"/>
              </a:rPr>
              <a:t>Através das 2 funções, ACF e PACF, é possível observar que os valores p e q para o modelo ARIMA a ser implementado sobre a série temporal de Retransmissão de Dados será 1.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51157" y="4122662"/>
            <a:ext cx="8517969" cy="4258984"/>
          </a:xfrm>
          <a:custGeom>
            <a:avLst/>
            <a:gdLst/>
            <a:ahLst/>
            <a:cxnLst/>
            <a:rect r="r" b="b" t="t" l="l"/>
            <a:pathLst>
              <a:path h="4258984" w="8517969">
                <a:moveTo>
                  <a:pt x="0" y="0"/>
                </a:moveTo>
                <a:lnTo>
                  <a:pt x="8517969" y="0"/>
                </a:lnTo>
                <a:lnTo>
                  <a:pt x="8517969" y="4258985"/>
                </a:lnTo>
                <a:lnTo>
                  <a:pt x="0" y="4258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24273" y="4122662"/>
            <a:ext cx="8517969" cy="4258984"/>
          </a:xfrm>
          <a:custGeom>
            <a:avLst/>
            <a:gdLst/>
            <a:ahLst/>
            <a:cxnLst/>
            <a:rect r="r" b="b" t="t" l="l"/>
            <a:pathLst>
              <a:path h="4258984" w="8517969">
                <a:moveTo>
                  <a:pt x="0" y="0"/>
                </a:moveTo>
                <a:lnTo>
                  <a:pt x="8517969" y="0"/>
                </a:lnTo>
                <a:lnTo>
                  <a:pt x="8517969" y="4258985"/>
                </a:lnTo>
                <a:lnTo>
                  <a:pt x="0" y="4258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096" y="785144"/>
            <a:ext cx="15245808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Aplicação das funções de autocorrelação na série temporal de Throughput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7437" y="2526677"/>
            <a:ext cx="1285312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694C"/>
                </a:solidFill>
                <a:latin typeface="Raleway Bold"/>
              </a:rPr>
              <a:t>Assim como para a série de retransmissão de dados, os valores p e q encontrados através das funções de autocorrelação para a série de Throughput também será 1.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6316" y="1247775"/>
            <a:ext cx="15215367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sz="8000" spc="-368">
                <a:solidFill>
                  <a:srgbClr val="FBF6F1"/>
                </a:solidFill>
                <a:latin typeface="Raleway Medium"/>
              </a:rPr>
              <a:t>Aplicação do modelo ARIMA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44990" y="3215825"/>
            <a:ext cx="11998019" cy="378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FBF6F1"/>
                </a:solidFill>
                <a:latin typeface="Raleway Bold"/>
              </a:rPr>
              <a:t>Após entender que os dois eventos geram séries temporais estacionárias, que ambas as séries tem tendências e sazonalidades, e calcular os valores de ordem autorregressiva (p) e de ordem da média móvel (q), é possível utilizar essas informações para fazer um treino inicial em ambas as séries para entender se as previsões do modelo fazem sentido com algum período já conhecido.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7035" y="4939059"/>
            <a:ext cx="7700958" cy="4954283"/>
          </a:xfrm>
          <a:custGeom>
            <a:avLst/>
            <a:gdLst/>
            <a:ahLst/>
            <a:cxnLst/>
            <a:rect r="r" b="b" t="t" l="l"/>
            <a:pathLst>
              <a:path h="4954283" w="7700958">
                <a:moveTo>
                  <a:pt x="0" y="0"/>
                </a:moveTo>
                <a:lnTo>
                  <a:pt x="7700958" y="0"/>
                </a:lnTo>
                <a:lnTo>
                  <a:pt x="7700958" y="4954283"/>
                </a:lnTo>
                <a:lnTo>
                  <a:pt x="0" y="4954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47262" y="4939059"/>
            <a:ext cx="7750514" cy="4954283"/>
          </a:xfrm>
          <a:custGeom>
            <a:avLst/>
            <a:gdLst/>
            <a:ahLst/>
            <a:cxnLst/>
            <a:rect r="r" b="b" t="t" l="l"/>
            <a:pathLst>
              <a:path h="4954283" w="7750514">
                <a:moveTo>
                  <a:pt x="0" y="0"/>
                </a:moveTo>
                <a:lnTo>
                  <a:pt x="7750514" y="0"/>
                </a:lnTo>
                <a:lnTo>
                  <a:pt x="7750514" y="4954283"/>
                </a:lnTo>
                <a:lnTo>
                  <a:pt x="0" y="4954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6316" y="562321"/>
            <a:ext cx="1521536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 spc="-276">
                <a:solidFill>
                  <a:srgbClr val="FBF6F1"/>
                </a:solidFill>
                <a:latin typeface="Raleway Medium"/>
              </a:rPr>
              <a:t>Treino ARIMA para a série temporal de Retransmissão de 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16664" y="2289978"/>
            <a:ext cx="12654673" cy="199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5"/>
              </a:lnSpc>
            </a:pPr>
            <a:r>
              <a:rPr lang="en-US" sz="2289">
                <a:solidFill>
                  <a:srgbClr val="FBF6F1"/>
                </a:solidFill>
                <a:latin typeface="Raleway Bold"/>
              </a:rPr>
              <a:t>O treino do modelo ARIMA sobre a série de Retransmissão de Dados não apresentou bons resultados durante o período de 12/06 a 23/06/2024, entretanto, conseguiu prever o crescimento da curva no penúltimo dia. </a:t>
            </a:r>
          </a:p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FBF6F1"/>
                </a:solidFill>
                <a:latin typeface="Raleway Bold"/>
              </a:rPr>
              <a:t>Por sua vez, o treino do dia 20/05 a 23/06 mostrou que o treino conseguiu reproduzir as tendências, assim, o primeiro treino teve um período atípico ao olhar o panorama geral.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6221" y="4093037"/>
            <a:ext cx="9082092" cy="5842813"/>
          </a:xfrm>
          <a:custGeom>
            <a:avLst/>
            <a:gdLst/>
            <a:ahLst/>
            <a:cxnLst/>
            <a:rect r="r" b="b" t="t" l="l"/>
            <a:pathLst>
              <a:path h="5842813" w="9082092">
                <a:moveTo>
                  <a:pt x="0" y="0"/>
                </a:moveTo>
                <a:lnTo>
                  <a:pt x="9082092" y="0"/>
                </a:lnTo>
                <a:lnTo>
                  <a:pt x="9082092" y="5842813"/>
                </a:lnTo>
                <a:lnTo>
                  <a:pt x="0" y="5842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316" y="562321"/>
            <a:ext cx="1521536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 spc="-276">
                <a:solidFill>
                  <a:srgbClr val="FBF6F1"/>
                </a:solidFill>
                <a:latin typeface="Raleway Medium"/>
              </a:rPr>
              <a:t>Treino ARIMA para a série temporal de Throughput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16664" y="2218644"/>
            <a:ext cx="12654673" cy="159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FBF6F1"/>
                </a:solidFill>
                <a:latin typeface="Raleway Bold"/>
              </a:rPr>
              <a:t>O treino do modelo ARIMA sobre a série de Throughput apresentou resultados bem mais razoáveis de 12/06 a 23/06/2024, conseguindo prever a tendência do gráfico, apesar de se mostrar de certa forma atrasado, como é possível ver o comportamento do gráfico do dia 19/06 apenas acontecendo no dia 21/06.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9441" y="4270569"/>
            <a:ext cx="14069118" cy="5862133"/>
          </a:xfrm>
          <a:custGeom>
            <a:avLst/>
            <a:gdLst/>
            <a:ahLst/>
            <a:cxnLst/>
            <a:rect r="r" b="b" t="t" l="l"/>
            <a:pathLst>
              <a:path h="5862133" w="14069118">
                <a:moveTo>
                  <a:pt x="0" y="0"/>
                </a:moveTo>
                <a:lnTo>
                  <a:pt x="14069118" y="0"/>
                </a:lnTo>
                <a:lnTo>
                  <a:pt x="14069118" y="5862133"/>
                </a:lnTo>
                <a:lnTo>
                  <a:pt x="0" y="5862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316" y="562321"/>
            <a:ext cx="1521536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 spc="-276">
                <a:solidFill>
                  <a:srgbClr val="FBF6F1"/>
                </a:solidFill>
                <a:latin typeface="Raleway Medium"/>
              </a:rPr>
              <a:t>Previsão do modelo ARIMA para a série temporal de Retransmissão de Pacotes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16664" y="2218644"/>
            <a:ext cx="12654673" cy="159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FBF6F1"/>
                </a:solidFill>
                <a:latin typeface="Raleway Bold"/>
              </a:rPr>
              <a:t>Apesar do primeiro treino ter mostrado uma previsão bastante diferente do que a série temporal mostrou, o segundo treino foi mais assertivo e isso pode ser confirmado a partir da previsão abaixo, que reproduziu curvas bem factíveis, respeitando de forma razoável os picos e vales vistos ao longo da série temporal.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9441" y="4083155"/>
            <a:ext cx="14069118" cy="5862133"/>
          </a:xfrm>
          <a:custGeom>
            <a:avLst/>
            <a:gdLst/>
            <a:ahLst/>
            <a:cxnLst/>
            <a:rect r="r" b="b" t="t" l="l"/>
            <a:pathLst>
              <a:path h="5862133" w="14069118">
                <a:moveTo>
                  <a:pt x="0" y="0"/>
                </a:moveTo>
                <a:lnTo>
                  <a:pt x="14069118" y="0"/>
                </a:lnTo>
                <a:lnTo>
                  <a:pt x="14069118" y="5862133"/>
                </a:lnTo>
                <a:lnTo>
                  <a:pt x="0" y="5862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6316" y="562321"/>
            <a:ext cx="1521536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sz="6000" spc="-276">
                <a:solidFill>
                  <a:srgbClr val="FBF6F1"/>
                </a:solidFill>
                <a:latin typeface="Raleway Medium"/>
              </a:rPr>
              <a:t>Previsão do modelo ARIMA para a série temporal de Throughput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816664" y="2312351"/>
            <a:ext cx="12654673" cy="119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FBF6F1"/>
                </a:solidFill>
                <a:latin typeface="Raleway Bold"/>
              </a:rPr>
              <a:t>Assim como o treino mostrou que conseguiu representar razoávelmente a tendência do gráfico, a previsão gerada pelo modelo ARIMA abaixo demonstrou uma curva bastante factível, também com picos e vales rápidos.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1805374"/>
            <a:ext cx="79248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Conclusão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3201251"/>
            <a:ext cx="7635008" cy="5849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Por fim, podemos concluir que o primeiro período testado para a série temporal de retransmissão de pacotes apresentou um comportamento incomum, fazendo com que a previsão fosse bastante fora do esperado, mas ao plotar a previsão, gerou curvas muito possíveis de ocorrer, pois estão seguindo a tendência ao longo do tempo.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Pelo lado da análise de Throughput, podemos ver que o treino e a previsão respeitaram bastante a tendência e também geraram um curva factível.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Além disso, a previsão de retransmissão apresentou uma    queda inicial, enquanto a de throughput apresentou um crescimento inicial.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167540" y="1529149"/>
            <a:ext cx="6663549" cy="7228702"/>
          </a:xfrm>
          <a:custGeom>
            <a:avLst/>
            <a:gdLst/>
            <a:ahLst/>
            <a:cxnLst/>
            <a:rect r="r" b="b" t="t" l="l"/>
            <a:pathLst>
              <a:path h="7228702" w="6663549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219200" y="2196422"/>
            <a:ext cx="79248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Introdução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3610203"/>
            <a:ext cx="7635008" cy="389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694C"/>
                </a:solidFill>
                <a:latin typeface="Raleway Semi-Bold"/>
              </a:rPr>
              <a:t>A análise a seguir tem como o objetivo apresentar uma visão preditiva através do modelo matemático ARIMA dos eventos de retransmissão de pacotes e throughput, extraídos da ferramenta perfSONAR, mantida pela Rede Nacional de Ensino e Pesquisa (RNP). 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694C"/>
                </a:solidFill>
                <a:latin typeface="Raleway Semi-Bold"/>
              </a:rPr>
              <a:t>Os eventos em questão foram monitorados entre os Pontos de Presença (POPs) do estado de São Paulo e do Rio Grande do Sul, no período entre 26 de março de 2024 e 23 de junho de 2024, utilizando a banda CUBIC.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3489723"/>
            <a:ext cx="8144502" cy="352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31"/>
              </a:lnSpc>
            </a:pPr>
            <a:r>
              <a:rPr lang="en-US" sz="14812" spc="-681">
                <a:solidFill>
                  <a:srgbClr val="00694C"/>
                </a:solidFill>
                <a:latin typeface="Raleway Medium"/>
              </a:rPr>
              <a:t>Muito 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8877297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TRATAMENTO DE INCERTEZAS 2024.1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sz="3000" spc="-138">
                <a:solidFill>
                  <a:srgbClr val="00694C"/>
                </a:solidFill>
                <a:latin typeface="Raleway Medium"/>
              </a:rPr>
              <a:t>RODRIGO BARROSO RODRIGUES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3277" y="5143500"/>
            <a:ext cx="14421511" cy="4807170"/>
          </a:xfrm>
          <a:custGeom>
            <a:avLst/>
            <a:gdLst/>
            <a:ahLst/>
            <a:cxnLst/>
            <a:rect r="r" b="b" t="t" l="l"/>
            <a:pathLst>
              <a:path h="4807170" w="14421511">
                <a:moveTo>
                  <a:pt x="0" y="0"/>
                </a:moveTo>
                <a:lnTo>
                  <a:pt x="14421511" y="0"/>
                </a:lnTo>
                <a:lnTo>
                  <a:pt x="14421511" y="4807170"/>
                </a:lnTo>
                <a:lnTo>
                  <a:pt x="0" y="4807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1712035"/>
            <a:ext cx="7924800" cy="2828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 Medium"/>
              </a:rPr>
              <a:t>Série Temporal de Retransmissão de Pacotes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14738" y="1630438"/>
            <a:ext cx="7635008" cy="272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A série temporal abaixo mostra a quantidade de retransmissões de pacotes ocorridas entre os 2 POPs em questão. 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Pode se observar que na grande maioria do tempo, são observados diversos outliers, que acabam atrapalhando no processo futuro de predição.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6717" y="5143500"/>
            <a:ext cx="12454567" cy="4830726"/>
          </a:xfrm>
          <a:custGeom>
            <a:avLst/>
            <a:gdLst/>
            <a:ahLst/>
            <a:cxnLst/>
            <a:rect r="r" b="b" t="t" l="l"/>
            <a:pathLst>
              <a:path h="4830726" w="12454567">
                <a:moveTo>
                  <a:pt x="0" y="0"/>
                </a:moveTo>
                <a:lnTo>
                  <a:pt x="12454566" y="0"/>
                </a:lnTo>
                <a:lnTo>
                  <a:pt x="12454566" y="4830726"/>
                </a:lnTo>
                <a:lnTo>
                  <a:pt x="0" y="4830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2" r="0" b="-6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1897138"/>
            <a:ext cx="7924800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 Medium"/>
              </a:rPr>
              <a:t>Série Temporal de Throughput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83503" y="1944129"/>
            <a:ext cx="7635008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Assim como na série temporal anterior, a de Throughput também mostra um comportamento com bastantes outliers, sendo necessário um tratamento em ambos para que a análise preditiva possa ser produzida.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3471" y="3165032"/>
            <a:ext cx="8970529" cy="3466529"/>
          </a:xfrm>
          <a:custGeom>
            <a:avLst/>
            <a:gdLst/>
            <a:ahLst/>
            <a:cxnLst/>
            <a:rect r="r" b="b" t="t" l="l"/>
            <a:pathLst>
              <a:path h="3466529" w="8970529">
                <a:moveTo>
                  <a:pt x="0" y="0"/>
                </a:moveTo>
                <a:lnTo>
                  <a:pt x="8970529" y="0"/>
                </a:lnTo>
                <a:lnTo>
                  <a:pt x="8970529" y="3466530"/>
                </a:lnTo>
                <a:lnTo>
                  <a:pt x="0" y="34665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32102" y="6803012"/>
            <a:ext cx="10099035" cy="3348198"/>
          </a:xfrm>
          <a:custGeom>
            <a:avLst/>
            <a:gdLst/>
            <a:ahLst/>
            <a:cxnLst/>
            <a:rect r="r" b="b" t="t" l="l"/>
            <a:pathLst>
              <a:path h="3348198" w="10099035">
                <a:moveTo>
                  <a:pt x="0" y="0"/>
                </a:moveTo>
                <a:lnTo>
                  <a:pt x="10099035" y="0"/>
                </a:lnTo>
                <a:lnTo>
                  <a:pt x="10099035" y="3348197"/>
                </a:lnTo>
                <a:lnTo>
                  <a:pt x="0" y="3348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096" y="638175"/>
            <a:ext cx="15245808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 Medium"/>
              </a:rPr>
              <a:t>Tratamento dos Dados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80466" y="1759705"/>
            <a:ext cx="119270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694C"/>
                </a:solidFill>
                <a:latin typeface="Raleway Semi-Bold"/>
              </a:rPr>
              <a:t>Para tratar os dados do eventos apresentados, foi aplicado uma normalização através da obtenção da mediana, assim, é possível garantir que ambos tenham intervalos de tempo constantes e que os outliers sejam removidos, deixando o gráfico mais apresentável.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97251" y="4028229"/>
            <a:ext cx="5293498" cy="4944885"/>
            <a:chOff x="0" y="0"/>
            <a:chExt cx="1394172" cy="1302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15665" y="542141"/>
            <a:ext cx="13856669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694C"/>
                </a:solidFill>
                <a:latin typeface="Raleway Medium"/>
              </a:rPr>
              <a:t>ANÁLISE DOS DADOS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028229"/>
            <a:ext cx="5293498" cy="4944885"/>
            <a:chOff x="0" y="0"/>
            <a:chExt cx="1394172" cy="13023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65802" y="4028229"/>
            <a:ext cx="5293498" cy="4944885"/>
            <a:chOff x="0" y="0"/>
            <a:chExt cx="1394172" cy="13023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465094" y="44759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sz="12000" spc="-552">
                <a:solidFill>
                  <a:srgbClr val="00694C"/>
                </a:solidFill>
                <a:latin typeface="Raleway Medium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3645" y="44759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sz="12000" spc="-552">
                <a:solidFill>
                  <a:srgbClr val="00694C"/>
                </a:solidFill>
                <a:latin typeface="Raleway Medium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02196" y="44759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sz="12000" spc="-552">
                <a:solidFill>
                  <a:srgbClr val="00694C"/>
                </a:solidFill>
                <a:latin typeface="Raleway Medium"/>
              </a:rPr>
              <a:t>03.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6561" y="6591406"/>
            <a:ext cx="3497775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694C"/>
                </a:solidFill>
                <a:latin typeface="Raleway Bold"/>
              </a:rPr>
              <a:t>Provar a estacionariedade da série temporal através do teste aumentado de Dickey-Fuller (ADF)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6427" y="6591406"/>
            <a:ext cx="4095146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694C"/>
                </a:solidFill>
                <a:latin typeface="Raleway Bold"/>
              </a:rPr>
              <a:t>Fazer a decomposição das séries temporais para entender sua tendência e identificar sazonalidade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64978" y="6434244"/>
            <a:ext cx="4095146" cy="15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694C"/>
                </a:solidFill>
                <a:latin typeface="Raleway Bold"/>
              </a:rPr>
              <a:t>Aplicar as funções de autocorrelação e autocorrelação parcial para encontrar os valores p e q, parâmetros utilizados pelo modelo ARIMA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80466" y="1915883"/>
            <a:ext cx="11927068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694C"/>
                </a:solidFill>
                <a:latin typeface="Raleway Bold"/>
              </a:rPr>
              <a:t>Para começar a análise utilizando o modelo matemático preditivo ARIMA, o AutoRegressive Integrated Moving Average, ou modelo autoregressivo integrado de médias móveis, é necessário passar por 3 etapas primeiro: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81801" y="4101228"/>
            <a:ext cx="10324397" cy="2084545"/>
          </a:xfrm>
          <a:custGeom>
            <a:avLst/>
            <a:gdLst/>
            <a:ahLst/>
            <a:cxnLst/>
            <a:rect r="r" b="b" t="t" l="l"/>
            <a:pathLst>
              <a:path h="2084545" w="10324397">
                <a:moveTo>
                  <a:pt x="0" y="0"/>
                </a:moveTo>
                <a:lnTo>
                  <a:pt x="10324398" y="0"/>
                </a:lnTo>
                <a:lnTo>
                  <a:pt x="10324398" y="2084544"/>
                </a:lnTo>
                <a:lnTo>
                  <a:pt x="0" y="20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67733" y="6847422"/>
            <a:ext cx="9552534" cy="2410878"/>
          </a:xfrm>
          <a:custGeom>
            <a:avLst/>
            <a:gdLst/>
            <a:ahLst/>
            <a:cxnLst/>
            <a:rect r="r" b="b" t="t" l="l"/>
            <a:pathLst>
              <a:path h="2410878" w="9552534">
                <a:moveTo>
                  <a:pt x="0" y="0"/>
                </a:moveTo>
                <a:lnTo>
                  <a:pt x="9552534" y="0"/>
                </a:lnTo>
                <a:lnTo>
                  <a:pt x="9552534" y="2410878"/>
                </a:lnTo>
                <a:lnTo>
                  <a:pt x="0" y="2410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36316" y="638175"/>
            <a:ext cx="15215367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sz="8000" spc="-368">
                <a:solidFill>
                  <a:srgbClr val="FBF6F1"/>
                </a:solidFill>
                <a:latin typeface="Raleway Medium"/>
              </a:rPr>
              <a:t>Teste Aumentado de Dickey-Fuller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44990" y="1831036"/>
            <a:ext cx="11998019" cy="159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</a:pPr>
            <a:r>
              <a:rPr lang="en-US" sz="2289">
                <a:solidFill>
                  <a:srgbClr val="FBF6F1"/>
                </a:solidFill>
                <a:latin typeface="Raleway Bold"/>
              </a:rPr>
              <a:t>Esse teste tem como objetivo provar se uma série temporal é estacionária ou não. </a:t>
            </a:r>
          </a:p>
          <a:p>
            <a:pPr algn="l">
              <a:lnSpc>
                <a:spcPts val="3205"/>
              </a:lnSpc>
            </a:pPr>
            <a:r>
              <a:rPr lang="en-US" sz="2289">
                <a:solidFill>
                  <a:srgbClr val="FBF6F1"/>
                </a:solidFill>
                <a:latin typeface="Raleway Bold"/>
              </a:rPr>
              <a:t>A estacionariedade é o fator que comprova que a série em questão não demonstra alterações em algumas propriedades como média e variância, por exemplo. </a:t>
            </a:r>
          </a:p>
          <a:p>
            <a:pPr algn="l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FBF6F1"/>
                </a:solidFill>
                <a:latin typeface="Raleway Bold"/>
              </a:rPr>
              <a:t>Séries temporais que podem ter o modelo ARIMA aplicado precisam ser estacionárias.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6180" y="1247601"/>
            <a:ext cx="13515640" cy="98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199"/>
              </a:lnSpc>
            </a:pPr>
            <a:r>
              <a:rPr lang="en-US" sz="7999" spc="-367">
                <a:solidFill>
                  <a:srgbClr val="00694C"/>
                </a:solidFill>
                <a:latin typeface="Raleway Bold"/>
              </a:rPr>
              <a:t>Decomposição dos Dados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17437" y="2611171"/>
            <a:ext cx="12853125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694C"/>
                </a:solidFill>
                <a:latin typeface="Raleway Semi-Bold"/>
              </a:rPr>
              <a:t>Após observar que ambas as séries são estacionárias pelo teste ADF,</a:t>
            </a:r>
            <a:r>
              <a:rPr lang="en-US" sz="3000">
                <a:solidFill>
                  <a:srgbClr val="00694C"/>
                </a:solidFill>
                <a:latin typeface="Raleway Semi-Bold"/>
              </a:rPr>
              <a:t> é possível também aplicar métodos para entender a tendência e a sazonalidade, assim, é possível saber qual o caminho esperado que as séries temporais irão seguir.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694C"/>
                </a:solidFill>
                <a:latin typeface="Raleway Semi-Bold"/>
              </a:rPr>
              <a:t>Para isso, foi aplicado o método aditivo e multiplicativo, com o intuito de entender se existem divergências muito grandes, o que poderia representar uma dificuldade do modelo em prever a tendência.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5022" y="4140106"/>
            <a:ext cx="8556621" cy="5504760"/>
          </a:xfrm>
          <a:custGeom>
            <a:avLst/>
            <a:gdLst/>
            <a:ahLst/>
            <a:cxnLst/>
            <a:rect r="r" b="b" t="t" l="l"/>
            <a:pathLst>
              <a:path h="5504760" w="8556621">
                <a:moveTo>
                  <a:pt x="0" y="0"/>
                </a:moveTo>
                <a:lnTo>
                  <a:pt x="8556621" y="0"/>
                </a:lnTo>
                <a:lnTo>
                  <a:pt x="8556621" y="5504760"/>
                </a:lnTo>
                <a:lnTo>
                  <a:pt x="0" y="550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11457" y="4140106"/>
            <a:ext cx="8556621" cy="5504760"/>
          </a:xfrm>
          <a:custGeom>
            <a:avLst/>
            <a:gdLst/>
            <a:ahLst/>
            <a:cxnLst/>
            <a:rect r="r" b="b" t="t" l="l"/>
            <a:pathLst>
              <a:path h="5504760" w="8556621">
                <a:moveTo>
                  <a:pt x="0" y="0"/>
                </a:moveTo>
                <a:lnTo>
                  <a:pt x="8556621" y="0"/>
                </a:lnTo>
                <a:lnTo>
                  <a:pt x="8556621" y="5504760"/>
                </a:lnTo>
                <a:lnTo>
                  <a:pt x="0" y="5504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096" y="450651"/>
            <a:ext cx="15245808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200"/>
              </a:lnSpc>
            </a:pPr>
            <a:r>
              <a:rPr lang="en-US" sz="8000" spc="-368">
                <a:solidFill>
                  <a:srgbClr val="00694C"/>
                </a:solidFill>
                <a:latin typeface="Raleway Medium"/>
              </a:rPr>
              <a:t>Decomposição da série temporal de Retransmissão de Dados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7437" y="2526677"/>
            <a:ext cx="12853125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694C"/>
                </a:solidFill>
                <a:latin typeface="Raleway Bold"/>
              </a:rPr>
              <a:t>É possível observar abaixo que tanto a visão aditiva quanto multiplicativa produzem resultados muito similares, apesar da sazonalidade do método multiplicativo mostrar picos mais rápidos, os dois métodos apresentam uma tendência igual.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DAGJoUAyxvI</dc:identifier>
  <dcterms:modified xsi:type="dcterms:W3CDTF">2011-08-01T06:04:30Z</dcterms:modified>
  <cp:revision>1</cp:revision>
  <dc:title>Tratamento de Incertezas - 2024.1 - Rodrigo Barroso Rodrigues</dc:title>
</cp:coreProperties>
</file>